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Twinkl SemiBold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1161"/>
    <a:srgbClr val="8D358B"/>
    <a:srgbClr val="FAB001"/>
    <a:srgbClr val="E84D16"/>
    <a:srgbClr val="F5F3EE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284" y="60"/>
      </p:cViewPr>
      <p:guideLst>
        <p:guide orient="horz" pos="2183"/>
        <p:guide pos="2880"/>
        <p:guide pos="340"/>
        <p:guide orient="horz" pos="3974"/>
        <p:guide pos="5420"/>
        <p:guide orient="horz" pos="368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5"/>
            <a:ext cx="8265814" cy="847083"/>
          </a:xfrm>
          <a:prstGeom prst="roundRect">
            <a:avLst>
              <a:gd name="adj" fmla="val 0"/>
            </a:avLst>
          </a:prstGeom>
          <a:solidFill>
            <a:srgbClr val="C11161"/>
          </a:solidFill>
        </p:spPr>
        <p:txBody>
          <a:bodyPr/>
          <a:lstStyle/>
          <a:p>
            <a:r>
              <a:rPr lang="es-US" sz="3600" b="0" dirty="0">
                <a:solidFill>
                  <a:schemeClr val="bg1"/>
                </a:solidFill>
                <a:latin typeface="Twinkl SemiBold" pitchFamily="2" charset="0"/>
              </a:rPr>
              <a:t>Evolución y adaptación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821795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600" dirty="0">
                <a:latin typeface="Twinkl" pitchFamily="50" charset="0"/>
              </a:rPr>
              <a:t>¿Qué significan estas palabras? </a:t>
            </a:r>
          </a:p>
          <a:p>
            <a:r>
              <a:rPr lang="es-ES" sz="1600" dirty="0">
                <a:latin typeface="Twinkl" pitchFamily="50" charset="0"/>
              </a:rPr>
              <a:t>Haz clic en la palabra para descubrir la respuesta...</a:t>
            </a:r>
            <a:endParaRPr lang="en-GB" sz="1600" dirty="0">
              <a:latin typeface="Twinkl" pitchFamily="50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191218-97AE-4D08-8D43-2473C31DDC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59263"/>
            <a:ext cx="3023118" cy="24987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F7B7C2-E271-4196-B13F-FB61FDDD06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875" y="1841159"/>
            <a:ext cx="3122354" cy="5036205"/>
          </a:xfrm>
          <a:prstGeom prst="rect">
            <a:avLst/>
          </a:prstGeom>
        </p:spPr>
      </p:pic>
      <p:sp>
        <p:nvSpPr>
          <p:cNvPr id="19" name="evolution">
            <a:extLst>
              <a:ext uri="{FF2B5EF4-FFF2-40B4-BE49-F238E27FC236}">
                <a16:creationId xmlns:a16="http://schemas.microsoft.com/office/drawing/2014/main" id="{AEE291FC-FA72-4B39-8785-CBB25CEACA8E}"/>
              </a:ext>
            </a:extLst>
          </p:cNvPr>
          <p:cNvSpPr/>
          <p:nvPr/>
        </p:nvSpPr>
        <p:spPr>
          <a:xfrm>
            <a:off x="755650" y="2749505"/>
            <a:ext cx="1371730" cy="425512"/>
          </a:xfrm>
          <a:prstGeom prst="rect">
            <a:avLst/>
          </a:prstGeom>
          <a:solidFill>
            <a:schemeClr val="bg1"/>
          </a:solidFill>
          <a:ln w="28575">
            <a:solidFill>
              <a:srgbClr val="C11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Evolución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adaption">
            <a:extLst>
              <a:ext uri="{FF2B5EF4-FFF2-40B4-BE49-F238E27FC236}">
                <a16:creationId xmlns:a16="http://schemas.microsoft.com/office/drawing/2014/main" id="{44CF0902-DE18-48AC-BB25-613D0C307E75}"/>
              </a:ext>
            </a:extLst>
          </p:cNvPr>
          <p:cNvSpPr/>
          <p:nvPr/>
        </p:nvSpPr>
        <p:spPr>
          <a:xfrm>
            <a:off x="755650" y="3665643"/>
            <a:ext cx="1371731" cy="425512"/>
          </a:xfrm>
          <a:prstGeom prst="rect">
            <a:avLst/>
          </a:prstGeom>
          <a:solidFill>
            <a:schemeClr val="bg1"/>
          </a:solidFill>
          <a:ln w="28575">
            <a:solidFill>
              <a:srgbClr val="C11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Adaptación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711AA9-D59A-4198-82ED-E15B8486F012}"/>
              </a:ext>
            </a:extLst>
          </p:cNvPr>
          <p:cNvSpPr/>
          <p:nvPr/>
        </p:nvSpPr>
        <p:spPr>
          <a:xfrm>
            <a:off x="2248678" y="2716040"/>
            <a:ext cx="4112365" cy="507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600" dirty="0">
                <a:latin typeface="Twinkl" pitchFamily="50" charset="0"/>
              </a:rPr>
              <a:t>La forma en que algo se desarrolla gradualmente y cambia con el tiempo.</a:t>
            </a:r>
            <a:endParaRPr lang="en-GB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0255EB-B5BA-475B-A0A1-A3E86D9FFE08}"/>
              </a:ext>
            </a:extLst>
          </p:cNvPr>
          <p:cNvSpPr/>
          <p:nvPr/>
        </p:nvSpPr>
        <p:spPr>
          <a:xfrm>
            <a:off x="2248678" y="3634461"/>
            <a:ext cx="358319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600" dirty="0">
                <a:latin typeface="Twinkl" pitchFamily="50" charset="0"/>
              </a:rPr>
              <a:t>La forma en que algo cambia para mejor para adaptarse a algo nuevo o diferente.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4D9EE9-8710-4D16-8D40-B2997A163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5086" y="2629561"/>
            <a:ext cx="3463264" cy="3463264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5"/>
            <a:ext cx="8265814" cy="847083"/>
          </a:xfrm>
          <a:prstGeom prst="roundRect">
            <a:avLst>
              <a:gd name="adj" fmla="val 0"/>
            </a:avLst>
          </a:prstGeom>
          <a:solidFill>
            <a:srgbClr val="C11161"/>
          </a:solidFill>
        </p:spPr>
        <p:txBody>
          <a:bodyPr/>
          <a:lstStyle/>
          <a:p>
            <a:r>
              <a:rPr lang="es-ES" sz="3600" b="0" dirty="0">
                <a:solidFill>
                  <a:schemeClr val="bg1"/>
                </a:solidFill>
                <a:latin typeface="Twinkl SemiBold" pitchFamily="2" charset="0"/>
              </a:rPr>
              <a:t>La teoría de la evolución</a:t>
            </a:r>
            <a:endParaRPr lang="en-GB" sz="3600" b="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821795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600" dirty="0">
                <a:latin typeface="Twinkl" pitchFamily="50" charset="0"/>
              </a:rPr>
              <a:t>Charles Darwin (1809-1882) introdujo la teoría de la evolución. Fue un famoso naturalista inglés (experto en el estudio de la naturaleza), biólogo (experto en seres vivos) y geólogo (experto en rocas y fósiles).</a:t>
            </a:r>
            <a:endParaRPr lang="en-GB" sz="1600" dirty="0">
              <a:latin typeface="Twinkl" pitchFamily="50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A37AF6A-C826-45C5-9139-0DADDD2679FB}"/>
              </a:ext>
            </a:extLst>
          </p:cNvPr>
          <p:cNvSpPr/>
          <p:nvPr/>
        </p:nvSpPr>
        <p:spPr>
          <a:xfrm>
            <a:off x="4925085" y="2629560"/>
            <a:ext cx="3463265" cy="3463265"/>
          </a:xfrm>
          <a:prstGeom prst="ellipse">
            <a:avLst/>
          </a:prstGeom>
          <a:noFill/>
          <a:ln w="38100">
            <a:solidFill>
              <a:srgbClr val="C11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F5A13E-6D79-4C53-8139-4D7762403C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293" y="2501936"/>
            <a:ext cx="2366830" cy="38067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976505F-9C95-4A1C-B3D4-27797C94B185}"/>
              </a:ext>
            </a:extLst>
          </p:cNvPr>
          <p:cNvSpPr/>
          <p:nvPr/>
        </p:nvSpPr>
        <p:spPr>
          <a:xfrm>
            <a:off x="761142" y="2769996"/>
            <a:ext cx="416394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600" dirty="0">
                <a:latin typeface="Twinkl" pitchFamily="50" charset="0"/>
              </a:rPr>
              <a:t>Descubrió que los humanos y los simios compartían antepasados, lo que llevó a esta famosa imagen ...</a:t>
            </a:r>
            <a:endParaRPr lang="en-GB" sz="1600" dirty="0">
              <a:latin typeface="Twinkl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190F9A-386F-42C9-885E-A0EA5A8D97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5650" y="3595562"/>
            <a:ext cx="4345498" cy="24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3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9D7B6D6-3562-4565-BE1F-C87688533F91}"/>
              </a:ext>
            </a:extLst>
          </p:cNvPr>
          <p:cNvSpPr/>
          <p:nvPr/>
        </p:nvSpPr>
        <p:spPr>
          <a:xfrm>
            <a:off x="751123" y="3603402"/>
            <a:ext cx="3820877" cy="1485433"/>
          </a:xfrm>
          <a:prstGeom prst="rect">
            <a:avLst/>
          </a:prstGeom>
          <a:solidFill>
            <a:schemeClr val="bg1"/>
          </a:solidFill>
          <a:ln w="28575">
            <a:solidFill>
              <a:srgbClr val="C11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  <a:latin typeface="Twinkl" pitchFamily="50" charset="0"/>
              </a:rPr>
              <a:t>La evolución ocurre a través de la herencia, lo que significa que los pequeños cambios solo ocurren a medida que los rasgos pasan a la siguiente generación.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36D22E-E90B-4A0F-9F93-B5F6A5C3A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5085" y="2629559"/>
            <a:ext cx="3463266" cy="3463266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5"/>
            <a:ext cx="8265814" cy="847083"/>
          </a:xfrm>
          <a:prstGeom prst="roundRect">
            <a:avLst>
              <a:gd name="adj" fmla="val 0"/>
            </a:avLst>
          </a:prstGeom>
          <a:solidFill>
            <a:srgbClr val="C11161"/>
          </a:solidFill>
        </p:spPr>
        <p:txBody>
          <a:bodyPr/>
          <a:lstStyle/>
          <a:p>
            <a:r>
              <a:rPr lang="es-US" sz="3600" b="0" dirty="0">
                <a:solidFill>
                  <a:schemeClr val="bg1"/>
                </a:solidFill>
                <a:latin typeface="Twinkl SemiBold" pitchFamily="2" charset="0"/>
              </a:rPr>
              <a:t>¿Cómo funciona la evolución?</a:t>
            </a:r>
            <a:endParaRPr lang="en-GB" sz="3600" b="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821795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600" dirty="0">
                <a:latin typeface="Twinkl" pitchFamily="50" charset="0"/>
              </a:rPr>
              <a:t>Lo que pasa con la evolución sucede en un espacio largo, largo, largo de tiempo, por lo que realmente no notamos que sucede.</a:t>
            </a:r>
            <a:endParaRPr lang="en-GB" sz="1600" dirty="0">
              <a:latin typeface="Twinkl" pitchFamily="50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39898E-CAC2-4B56-8E32-84A33D45544A}"/>
              </a:ext>
            </a:extLst>
          </p:cNvPr>
          <p:cNvSpPr/>
          <p:nvPr/>
        </p:nvSpPr>
        <p:spPr>
          <a:xfrm>
            <a:off x="4925085" y="2629560"/>
            <a:ext cx="3463265" cy="3463265"/>
          </a:xfrm>
          <a:prstGeom prst="ellipse">
            <a:avLst/>
          </a:prstGeom>
          <a:noFill/>
          <a:ln w="38100">
            <a:solidFill>
              <a:srgbClr val="C11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E30E62-8034-478F-B1FC-C9A27ADFB3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55541" y="2403466"/>
            <a:ext cx="3395206" cy="3754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060F64-5107-4877-9CC4-7161488DD1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372" y="3676894"/>
            <a:ext cx="2372009" cy="26318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684C0C-95EF-4832-8D45-D6056348DD0E}"/>
              </a:ext>
            </a:extLst>
          </p:cNvPr>
          <p:cNvSpPr/>
          <p:nvPr/>
        </p:nvSpPr>
        <p:spPr>
          <a:xfrm>
            <a:off x="751123" y="2566647"/>
            <a:ext cx="356908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600" dirty="0">
                <a:latin typeface="Twinkl" pitchFamily="50" charset="0"/>
              </a:rPr>
              <a:t>Un animal, planta o persona no cambia rápidamente... hay pequeños cambios con cada nueva </a:t>
            </a:r>
            <a:r>
              <a:rPr lang="es-ES" sz="1600" b="1" dirty="0">
                <a:latin typeface="Twinkl" pitchFamily="50" charset="0"/>
              </a:rPr>
              <a:t>generación</a:t>
            </a:r>
            <a:r>
              <a:rPr lang="es-ES" sz="1600" dirty="0">
                <a:latin typeface="Twinkl" pitchFamily="50" charset="0"/>
              </a:rPr>
              <a:t>.</a:t>
            </a:r>
            <a:endParaRPr lang="en-GB" sz="16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5"/>
            <a:ext cx="8265814" cy="847083"/>
          </a:xfrm>
          <a:prstGeom prst="roundRect">
            <a:avLst>
              <a:gd name="adj" fmla="val 0"/>
            </a:avLst>
          </a:prstGeom>
          <a:solidFill>
            <a:srgbClr val="C11161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¿</a:t>
            </a:r>
            <a:r>
              <a:rPr lang="en-GB" sz="3600" b="0" dirty="0" err="1">
                <a:solidFill>
                  <a:schemeClr val="bg1"/>
                </a:solidFill>
                <a:latin typeface="Twinkl SemiBold" pitchFamily="2" charset="0"/>
              </a:rPr>
              <a:t>Qué</a:t>
            </a:r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 </a:t>
            </a:r>
            <a:r>
              <a:rPr lang="en-GB" sz="3600" b="0" dirty="0" err="1">
                <a:solidFill>
                  <a:schemeClr val="bg1"/>
                </a:solidFill>
                <a:latin typeface="Twinkl SemiBold" pitchFamily="2" charset="0"/>
              </a:rPr>
              <a:t>tipo</a:t>
            </a:r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 de </a:t>
            </a:r>
            <a:r>
              <a:rPr lang="en-GB" sz="3600" b="0" dirty="0" err="1">
                <a:solidFill>
                  <a:schemeClr val="bg1"/>
                </a:solidFill>
                <a:latin typeface="Twinkl SemiBold" pitchFamily="2" charset="0"/>
              </a:rPr>
              <a:t>cambios</a:t>
            </a:r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821795"/>
            <a:ext cx="7632700" cy="738664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r>
              <a:rPr lang="es-ES" sz="1600" dirty="0">
                <a:latin typeface="Twinkl" pitchFamily="50" charset="0"/>
              </a:rPr>
              <a:t>Los animales y las plantas evolucionan para hacer adaptaciones no solo para sobrevivir sino para sobrevivir mejor. Algunos de estos cambios se deben a los hábitats.</a:t>
            </a:r>
            <a:endParaRPr lang="en-GB" sz="1600" dirty="0">
              <a:latin typeface="Twinkl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684C0C-95EF-4832-8D45-D6056348DD0E}"/>
              </a:ext>
            </a:extLst>
          </p:cNvPr>
          <p:cNvSpPr/>
          <p:nvPr/>
        </p:nvSpPr>
        <p:spPr>
          <a:xfrm>
            <a:off x="755650" y="4716856"/>
            <a:ext cx="7632700" cy="1499386"/>
          </a:xfrm>
          <a:prstGeom prst="rect">
            <a:avLst/>
          </a:prstGeom>
          <a:solidFill>
            <a:schemeClr val="bg1"/>
          </a:solidFill>
          <a:ln w="38100">
            <a:solidFill>
              <a:srgbClr val="C11161"/>
            </a:solidFill>
          </a:ln>
        </p:spPr>
        <p:txBody>
          <a:bodyPr wrap="square" lIns="108000" tIns="0" rIns="108000" bIns="0" anchor="ctr">
            <a:noAutofit/>
          </a:bodyPr>
          <a:lstStyle/>
          <a:p>
            <a:r>
              <a:rPr lang="es-ES" sz="1600" dirty="0">
                <a:latin typeface="Twinkl" pitchFamily="50" charset="0"/>
              </a:rPr>
              <a:t>Darwin estudió diferentes pinzones que vivían en diferentes partes de las Islas Galápagos y se dio cuenta, a pesar de que eran diferentes, ¡todos tenían los mismos antepasados! Algunos habían evolucionado para tener picos más grandes en ciertas áreas, algunos con picos más pequeños en otras áreas debido a que había diferentes alimentos disponibles.</a:t>
            </a:r>
            <a:endParaRPr lang="en-GB" sz="1600" dirty="0">
              <a:latin typeface="Twinkl" pitchFamily="50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6DB0FD-D8DB-4A54-A6D4-18644611E956}"/>
              </a:ext>
            </a:extLst>
          </p:cNvPr>
          <p:cNvGrpSpPr/>
          <p:nvPr/>
        </p:nvGrpSpPr>
        <p:grpSpPr>
          <a:xfrm>
            <a:off x="751122" y="2708548"/>
            <a:ext cx="7637228" cy="1731691"/>
            <a:chOff x="755649" y="2812072"/>
            <a:chExt cx="7632701" cy="17316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AEAD04-D7DF-44B1-AC85-AB3C932A1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649" y="2812072"/>
              <a:ext cx="2546605" cy="17316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1AC5D0-FC93-458B-9009-D6FBC619D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698" y="2812072"/>
              <a:ext cx="2546605" cy="173169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F92970-7837-4FA4-8577-9544AA911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1747" y="2812072"/>
              <a:ext cx="2546603" cy="1731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43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510554"/>
            <a:ext cx="8265814" cy="1237595"/>
          </a:xfrm>
          <a:prstGeom prst="roundRect">
            <a:avLst>
              <a:gd name="adj" fmla="val 0"/>
            </a:avLst>
          </a:prstGeom>
          <a:solidFill>
            <a:srgbClr val="C11161"/>
          </a:solidFill>
        </p:spPr>
        <p:txBody>
          <a:bodyPr/>
          <a:lstStyle/>
          <a:p>
            <a:pPr algn="ctr"/>
            <a:r>
              <a:rPr lang="es-ES" sz="2800" b="0" dirty="0">
                <a:solidFill>
                  <a:schemeClr val="bg1"/>
                </a:solidFill>
                <a:latin typeface="Twinkl SemiBold" pitchFamily="2" charset="0"/>
              </a:rPr>
              <a:t>Los pequeños cambios se suman a los grandes cambios</a:t>
            </a:r>
            <a:endParaRPr lang="en-GB" sz="2800" b="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821795"/>
            <a:ext cx="7632700" cy="492443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/>
            <a:r>
              <a:rPr lang="es-ES" sz="1600" dirty="0">
                <a:latin typeface="Twinkl" pitchFamily="50" charset="0"/>
              </a:rPr>
              <a:t>Con el tiempo, el resultado de unas pocas generaciones comienza a hacer diferencias notables.</a:t>
            </a:r>
            <a:endParaRPr lang="en-GB" sz="1600" dirty="0">
              <a:latin typeface="Twinkl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0A3837-270F-4E1E-B801-6A2E34271692}"/>
              </a:ext>
            </a:extLst>
          </p:cNvPr>
          <p:cNvSpPr/>
          <p:nvPr/>
        </p:nvSpPr>
        <p:spPr>
          <a:xfrm>
            <a:off x="539750" y="2325045"/>
            <a:ext cx="4219022" cy="3815272"/>
          </a:xfrm>
          <a:prstGeom prst="rect">
            <a:avLst/>
          </a:prstGeom>
          <a:solidFill>
            <a:schemeClr val="bg1"/>
          </a:solidFill>
          <a:ln w="38100">
            <a:solidFill>
              <a:srgbClr val="C11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>
                <a:solidFill>
                  <a:schemeClr val="tx1"/>
                </a:solidFill>
                <a:latin typeface="Twinkl" pitchFamily="50" charset="0"/>
              </a:rPr>
              <a:t>Mirando a los pinzones de Galápagos</a:t>
            </a:r>
          </a:p>
          <a:p>
            <a:endParaRPr lang="es-ES" sz="1600" b="1" dirty="0">
              <a:solidFill>
                <a:schemeClr val="tx1"/>
              </a:solidFill>
              <a:latin typeface="Twinkl" pitchFamily="50" charset="0"/>
            </a:endParaRPr>
          </a:p>
          <a:p>
            <a:r>
              <a:rPr lang="es-ES" sz="1600" dirty="0">
                <a:solidFill>
                  <a:schemeClr val="tx1"/>
                </a:solidFill>
                <a:latin typeface="Twinkl" pitchFamily="50" charset="0"/>
              </a:rPr>
              <a:t>Los que tenían picos grandes se reprodujeron y tuvieron descendencia.  Más de estas crías heredaron picos grandes y sobrevivieron.  </a:t>
            </a:r>
          </a:p>
          <a:p>
            <a:endParaRPr lang="es-ES" sz="1600" dirty="0">
              <a:solidFill>
                <a:schemeClr val="tx1"/>
              </a:solidFill>
              <a:latin typeface="Twinkl" pitchFamily="50" charset="0"/>
            </a:endParaRPr>
          </a:p>
          <a:p>
            <a:r>
              <a:rPr lang="es-ES" sz="1600" dirty="0">
                <a:solidFill>
                  <a:schemeClr val="tx1"/>
                </a:solidFill>
                <a:latin typeface="Twinkl" pitchFamily="50" charset="0"/>
              </a:rPr>
              <a:t>En otras partes de las Galápagos, los picos más pequeños aseguraron una mejor supervivencia que los más grandes.  </a:t>
            </a:r>
          </a:p>
          <a:p>
            <a:endParaRPr lang="es-ES" sz="1600" dirty="0">
              <a:solidFill>
                <a:schemeClr val="tx1"/>
              </a:solidFill>
              <a:latin typeface="Twinkl" pitchFamily="50" charset="0"/>
            </a:endParaRPr>
          </a:p>
          <a:p>
            <a:r>
              <a:rPr lang="es-ES" sz="1600" dirty="0">
                <a:solidFill>
                  <a:schemeClr val="tx1"/>
                </a:solidFill>
                <a:latin typeface="Twinkl" pitchFamily="50" charset="0"/>
              </a:rPr>
              <a:t>Las adaptaciones significaron que durante un largo período de tiempo, los pinzones de Galápagos desarrollaron rasgos adaptativos que causaron diferencias entre ellos.</a:t>
            </a:r>
            <a:endParaRPr lang="en-GB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6BAFFE9-F8B6-4938-9AF2-80EFE57F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765" y="2303682"/>
            <a:ext cx="3273142" cy="378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04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494951"/>
            <a:ext cx="8265814" cy="1117308"/>
          </a:xfrm>
          <a:prstGeom prst="roundRect">
            <a:avLst>
              <a:gd name="adj" fmla="val 0"/>
            </a:avLst>
          </a:prstGeom>
          <a:solidFill>
            <a:srgbClr val="C11161"/>
          </a:solidFill>
        </p:spPr>
        <p:txBody>
          <a:bodyPr/>
          <a:lstStyle/>
          <a:p>
            <a:pPr algn="ctr"/>
            <a:r>
              <a:rPr lang="es-ES" sz="2800" b="0" dirty="0">
                <a:solidFill>
                  <a:schemeClr val="bg1"/>
                </a:solidFill>
                <a:latin typeface="Twinkl SemiBold" pitchFamily="2" charset="0"/>
              </a:rPr>
              <a:t>Los pequeños cambios se suman a cambios aún más grandes</a:t>
            </a:r>
            <a:endParaRPr lang="en-GB" sz="2800" b="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49" y="1821795"/>
            <a:ext cx="5065729" cy="984885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r>
              <a:rPr lang="es-ES" sz="1600" dirty="0">
                <a:latin typeface="Twinkl" pitchFamily="50" charset="0"/>
              </a:rPr>
              <a:t>Cada generación es ligeramente diferente de la anterior, pero diferentes familias hacen sus propios cambios generacionales y esto puede llevar a que las especies vayan por diferentes caminos </a:t>
            </a:r>
            <a:r>
              <a:rPr lang="es-ES" sz="1600" dirty="0" err="1">
                <a:latin typeface="Twinkl" pitchFamily="50" charset="0"/>
              </a:rPr>
              <a:t>evolucionales</a:t>
            </a:r>
            <a:r>
              <a:rPr lang="es-ES" sz="1600" dirty="0">
                <a:latin typeface="Twinkl" pitchFamily="50" charset="0"/>
              </a:rPr>
              <a:t>.</a:t>
            </a:r>
            <a:endParaRPr lang="en-GB" sz="1600" dirty="0">
              <a:latin typeface="Twinkl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7CF30B-7348-4A7D-875F-26CFF8CDD332}"/>
              </a:ext>
            </a:extLst>
          </p:cNvPr>
          <p:cNvSpPr/>
          <p:nvPr/>
        </p:nvSpPr>
        <p:spPr>
          <a:xfrm>
            <a:off x="755650" y="2998227"/>
            <a:ext cx="3816350" cy="1231106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r>
              <a:rPr lang="es-ES" sz="1600" dirty="0">
                <a:latin typeface="Twinkl" pitchFamily="50" charset="0"/>
              </a:rPr>
              <a:t>Esto es parte del árbol de la vida que muestra cómo las aves, los reptiles e incluso los humanos se desarrollaron a partir de los peces... pero recuerda... ¡durante millones de años!</a:t>
            </a:r>
            <a:endParaRPr lang="en-GB" sz="1600" dirty="0">
              <a:latin typeface="Twinkl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BB877-260F-4B61-93BA-9BD699178E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707" y="1829680"/>
            <a:ext cx="3019464" cy="43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8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207</TotalTime>
  <Words>464</Words>
  <Application>Microsoft Office PowerPoint</Application>
  <PresentationFormat>Presentación en pantalla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Twinkl SemiBold</vt:lpstr>
      <vt:lpstr>Twinkl</vt:lpstr>
      <vt:lpstr>Office Theme</vt:lpstr>
      <vt:lpstr>Presentación de PowerPoint</vt:lpstr>
      <vt:lpstr>Evolución y adaptación</vt:lpstr>
      <vt:lpstr>La teoría de la evolución</vt:lpstr>
      <vt:lpstr>¿Cómo funciona la evolución?</vt:lpstr>
      <vt:lpstr>¿Qué tipo de cambios?</vt:lpstr>
      <vt:lpstr>Los pequeños cambios se suman a los grandes cambios</vt:lpstr>
      <vt:lpstr>Los pequeños cambios se suman a cambios aún más grandes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a1637</cp:lastModifiedBy>
  <cp:revision>12</cp:revision>
  <dcterms:created xsi:type="dcterms:W3CDTF">2019-01-08T12:37:20Z</dcterms:created>
  <dcterms:modified xsi:type="dcterms:W3CDTF">2025-03-11T16:50:28Z</dcterms:modified>
</cp:coreProperties>
</file>